
<file path=[Content_Types].xml><?xml version="1.0" encoding="utf-8"?>
<Types xmlns="http://schemas.openxmlformats.org/package/2006/content-types"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73" r:id="rId5"/>
    <p:sldId id="274" r:id="rId6"/>
    <p:sldId id="259" r:id="rId7"/>
    <p:sldId id="260" r:id="rId8"/>
    <p:sldId id="275" r:id="rId9"/>
    <p:sldId id="264" r:id="rId10"/>
    <p:sldId id="276" r:id="rId11"/>
    <p:sldId id="281" r:id="rId12"/>
    <p:sldId id="282" r:id="rId13"/>
    <p:sldId id="277" r:id="rId14"/>
    <p:sldId id="284" r:id="rId15"/>
    <p:sldId id="285" r:id="rId16"/>
    <p:sldId id="278" r:id="rId17"/>
    <p:sldId id="286" r:id="rId18"/>
    <p:sldId id="287" r:id="rId19"/>
    <p:sldId id="288" r:id="rId20"/>
    <p:sldId id="267" r:id="rId21"/>
    <p:sldId id="289" r:id="rId22"/>
    <p:sldId id="290" r:id="rId23"/>
    <p:sldId id="291" r:id="rId24"/>
    <p:sldId id="292" r:id="rId25"/>
    <p:sldId id="283" r:id="rId26"/>
    <p:sldId id="279" r:id="rId27"/>
    <p:sldId id="272" r:id="rId28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65C4E41-69D8-42E5-B1CC-C80EA62B6A6E}">
  <a:tblStyle styleId="{E65C4E41-69D8-42E5-B1CC-C80EA62B6A6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CFD7E7"/>
          </a:solidFill>
        </a:fill>
      </a:tcStyle>
    </a:wholeTbl>
    <a:band1H>
      <a:tcTxStyle/>
      <a:tcStyle>
        <a:tcBdr/>
      </a:tcStyle>
    </a:band1H>
    <a:band2H>
      <a:tcTxStyle b="off" i="off"/>
      <a:tcStyle>
        <a:tcBdr/>
        <a:fill>
          <a:solidFill>
            <a:srgbClr val="E8ECF4"/>
          </a:solidFill>
        </a:fill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9" d="100"/>
          <a:sy n="69" d="100"/>
        </p:scale>
        <p:origin x="120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3f5f8f7079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3f5f8f7079_3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3f5f8f7079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3f5f8f7079_3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3867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3f5f8f7079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3f5f8f7079_3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715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3f5f8f7079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3f5f8f7079_3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89451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3f5f8f7079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3f5f8f7079_3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03533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450be08030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450be08030_1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4A3DC598-A2DD-F403-84F9-64C1AE1F3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>
            <a:extLst>
              <a:ext uri="{FF2B5EF4-FFF2-40B4-BE49-F238E27FC236}">
                <a16:creationId xmlns:a16="http://schemas.microsoft.com/office/drawing/2014/main" id="{C72294B7-ECF5-C4F4-C6ED-956CD82DFF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:notes">
            <a:extLst>
              <a:ext uri="{FF2B5EF4-FFF2-40B4-BE49-F238E27FC236}">
                <a16:creationId xmlns:a16="http://schemas.microsoft.com/office/drawing/2014/main" id="{F0FADE1F-30FE-E6D4-2B4E-AFB0A8317D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6926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0C8DE69B-61C1-0F40-EF5B-C20BBD307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>
            <a:extLst>
              <a:ext uri="{FF2B5EF4-FFF2-40B4-BE49-F238E27FC236}">
                <a16:creationId xmlns:a16="http://schemas.microsoft.com/office/drawing/2014/main" id="{58AAC53A-EDE7-2780-9AF2-51A87639C0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:notes">
            <a:extLst>
              <a:ext uri="{FF2B5EF4-FFF2-40B4-BE49-F238E27FC236}">
                <a16:creationId xmlns:a16="http://schemas.microsoft.com/office/drawing/2014/main" id="{C309BCD2-891B-FD55-292F-D3C3FCDE17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065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CB5158BB-061E-1B27-76B8-122FDF608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>
            <a:extLst>
              <a:ext uri="{FF2B5EF4-FFF2-40B4-BE49-F238E27FC236}">
                <a16:creationId xmlns:a16="http://schemas.microsoft.com/office/drawing/2014/main" id="{F98303BB-5C8B-CB14-DC3B-301C962021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3:notes">
            <a:extLst>
              <a:ext uri="{FF2B5EF4-FFF2-40B4-BE49-F238E27FC236}">
                <a16:creationId xmlns:a16="http://schemas.microsoft.com/office/drawing/2014/main" id="{A1368590-E68A-8E09-A9FA-49557E08A3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4479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3f5f8f7079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3f5f8f7079_3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body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3pPr>
            <a:lvl4pPr marL="1828800" lvl="3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4pPr>
            <a:lvl5pPr marL="2286000" lvl="4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5pPr>
            <a:lvl6pPr marL="2743200" lvl="5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6pPr>
            <a:lvl7pPr marL="3200400" lvl="6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7pPr>
            <a:lvl8pPr marL="3657600" lvl="7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8pPr>
            <a:lvl9pPr marL="4114800" lvl="8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28219" y="6414781"/>
            <a:ext cx="258582" cy="24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_TEXT" type="vertTx">
  <p:cSld name="VERTICAL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 rot="5400000">
            <a:off x="2309017" y="-251618"/>
            <a:ext cx="4525966" cy="8229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2pPr>
            <a:lvl3pPr marL="1371600" lvl="2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3pPr>
            <a:lvl4pPr marL="1828800" lvl="3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4pPr>
            <a:lvl5pPr marL="2286000" lvl="4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»"/>
              <a:defRPr/>
            </a:lvl5pPr>
            <a:lvl6pPr marL="2743200" lvl="5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6pPr>
            <a:lvl7pPr marL="3200400" lvl="6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7pPr>
            <a:lvl8pPr marL="3657600" lvl="7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8pPr>
            <a:lvl9pPr marL="4114800" lvl="8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28219" y="6414781"/>
            <a:ext cx="258582" cy="24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_TITLE_AND_VERTICAL_TEXT" type="vertTitleAndTx">
  <p:cSld name="VERTICAL_TITLE_AND_VERTICAL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7" cy="2057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7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2pPr>
            <a:lvl3pPr marL="1371600" lvl="2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3pPr>
            <a:lvl4pPr marL="1828800" lvl="3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4pPr>
            <a:lvl5pPr marL="2286000" lvl="4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»"/>
              <a:defRPr/>
            </a:lvl5pPr>
            <a:lvl6pPr marL="2743200" lvl="5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6pPr>
            <a:lvl7pPr marL="3200400" lvl="6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7pPr>
            <a:lvl8pPr marL="3657600" lvl="7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8pPr>
            <a:lvl9pPr marL="4114800" lvl="8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sldNum" idx="12"/>
          </p:nvPr>
        </p:nvSpPr>
        <p:spPr>
          <a:xfrm>
            <a:off x="8428219" y="6414781"/>
            <a:ext cx="258582" cy="24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2pPr>
            <a:lvl3pPr marL="1371600" lvl="2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3pPr>
            <a:lvl4pPr marL="1828800" lvl="3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4pPr>
            <a:lvl5pPr marL="2286000" lvl="4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»"/>
              <a:defRPr/>
            </a:lvl5pPr>
            <a:lvl6pPr marL="2743200" lvl="5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6pPr>
            <a:lvl7pPr marL="3200400" lvl="6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7pPr>
            <a:lvl8pPr marL="3657600" lvl="7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8pPr>
            <a:lvl9pPr marL="4114800" lvl="8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28219" y="6414781"/>
            <a:ext cx="258582" cy="24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  <a:defRPr sz="4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1" cy="15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Calibri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Calibri"/>
              <a:buNone/>
              <a:defRPr sz="20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Calibri"/>
              <a:buNone/>
              <a:defRPr sz="20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Calibri"/>
              <a:buNone/>
              <a:defRPr sz="2000">
                <a:solidFill>
                  <a:srgbClr val="888888"/>
                </a:solidFill>
              </a:defRPr>
            </a:lvl5pPr>
            <a:lvl6pPr marL="2743200" lvl="5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6pPr>
            <a:lvl7pPr marL="3200400" lvl="6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7pPr>
            <a:lvl8pPr marL="3657600" lvl="7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8pPr>
            <a:lvl9pPr marL="4114800" lvl="8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28219" y="6414781"/>
            <a:ext cx="258582" cy="24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_OBJECTS" type="twoObj">
  <p:cSld name="TWO_OBJECT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406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Char char="–"/>
              <a:defRPr sz="2800"/>
            </a:lvl2pPr>
            <a:lvl3pPr marL="1371600" lvl="2" indent="-406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Char char="•"/>
              <a:defRPr sz="2800"/>
            </a:lvl3pPr>
            <a:lvl4pPr marL="1828800" lvl="3" indent="-406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Char char="–"/>
              <a:defRPr sz="2800"/>
            </a:lvl4pPr>
            <a:lvl5pPr marL="2286000" lvl="4" indent="-406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Char char="»"/>
              <a:defRPr sz="2800"/>
            </a:lvl5pPr>
            <a:lvl6pPr marL="2743200" lvl="5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6pPr>
            <a:lvl7pPr marL="3200400" lvl="6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7pPr>
            <a:lvl8pPr marL="3657600" lvl="7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8pPr>
            <a:lvl9pPr marL="4114800" lvl="8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2pPr>
            <a:lvl3pPr marL="1371600" lvl="2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3pPr>
            <a:lvl4pPr marL="1828800" lvl="3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4pPr>
            <a:lvl5pPr marL="2286000" lvl="4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»"/>
              <a:defRPr/>
            </a:lvl5pPr>
            <a:lvl6pPr marL="2743200" lvl="5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6pPr>
            <a:lvl7pPr marL="3200400" lvl="6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7pPr>
            <a:lvl8pPr marL="3657600" lvl="7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8pPr>
            <a:lvl9pPr marL="4114800" lvl="8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28219" y="6414781"/>
            <a:ext cx="258582" cy="24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_OBJECTS_WITH_TEXT" type="twoTxTwoObj">
  <p:cSld name="TWO_OBJECTS_WITH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5pPr>
            <a:lvl6pPr marL="2743200" lvl="5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6pPr>
            <a:lvl7pPr marL="3200400" lvl="6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7pPr>
            <a:lvl8pPr marL="3657600" lvl="7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8pPr>
            <a:lvl9pPr marL="4114800" lvl="8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2pPr>
            <a:lvl3pPr marL="1371600" lvl="2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3pPr>
            <a:lvl4pPr marL="1828800" lvl="3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4pPr>
            <a:lvl5pPr marL="2286000" lvl="4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»"/>
              <a:defRPr/>
            </a:lvl5pPr>
            <a:lvl6pPr marL="2743200" lvl="5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6pPr>
            <a:lvl7pPr marL="3200400" lvl="6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7pPr>
            <a:lvl8pPr marL="3657600" lvl="7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8pPr>
            <a:lvl9pPr marL="4114800" lvl="8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3"/>
          </p:nvPr>
        </p:nvSpPr>
        <p:spPr>
          <a:xfrm>
            <a:off x="4645025" y="1535111"/>
            <a:ext cx="4041775" cy="639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2pPr>
            <a:lvl3pPr marL="1371600" lvl="2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3pPr>
            <a:lvl4pPr marL="1828800" lvl="3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4pPr>
            <a:lvl5pPr marL="2286000" lvl="4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»"/>
              <a:defRPr/>
            </a:lvl5pPr>
            <a:lvl6pPr marL="2743200" lvl="5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6pPr>
            <a:lvl7pPr marL="3200400" lvl="6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7pPr>
            <a:lvl8pPr marL="3657600" lvl="7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8pPr>
            <a:lvl9pPr marL="4114800" lvl="8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2pPr>
            <a:lvl3pPr marL="1371600" lvl="2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3pPr>
            <a:lvl4pPr marL="1828800" lvl="3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4pPr>
            <a:lvl5pPr marL="2286000" lvl="4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»"/>
              <a:defRPr/>
            </a:lvl5pPr>
            <a:lvl6pPr marL="2743200" lvl="5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6pPr>
            <a:lvl7pPr marL="3200400" lvl="6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7pPr>
            <a:lvl8pPr marL="3657600" lvl="7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8pPr>
            <a:lvl9pPr marL="4114800" lvl="8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28219" y="6414781"/>
            <a:ext cx="258582" cy="24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28219" y="6414781"/>
            <a:ext cx="258582" cy="24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28219" y="6414781"/>
            <a:ext cx="258582" cy="24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_WITH_CAPTION_TEXT" type="objTx">
  <p:cSld name="OBJECT_WITH_CAPTIO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5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–"/>
              <a:defRPr/>
            </a:lvl2pPr>
            <a:lvl3pPr marL="1371600" lvl="2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3pPr>
            <a:lvl4pPr marL="1828800" lvl="3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–"/>
              <a:defRPr/>
            </a:lvl4pPr>
            <a:lvl5pPr marL="2286000" lvl="4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5pPr>
            <a:lvl6pPr marL="2743200" lvl="5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6pPr>
            <a:lvl7pPr marL="3200400" lvl="6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7pPr>
            <a:lvl8pPr marL="3657600" lvl="7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8pPr>
            <a:lvl9pPr marL="4114800" lvl="8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57198" y="1435100"/>
            <a:ext cx="3008316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2pPr>
            <a:lvl3pPr marL="1371600" lvl="2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3pPr>
            <a:lvl4pPr marL="1828800" lvl="3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4pPr>
            <a:lvl5pPr marL="2286000" lvl="4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»"/>
              <a:defRPr/>
            </a:lvl5pPr>
            <a:lvl6pPr marL="2743200" lvl="5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6pPr>
            <a:lvl7pPr marL="3200400" lvl="6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7pPr>
            <a:lvl8pPr marL="3657600" lvl="7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8pPr>
            <a:lvl9pPr marL="4114800" lvl="8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28219" y="6414781"/>
            <a:ext cx="258582" cy="24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_WITH_CAPTION_TEXT" type="picTx">
  <p:cSld name="PICTURE_WITH_CAPTIO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2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2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402" cy="804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5pPr>
            <a:lvl6pPr marL="2743200" lvl="5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6pPr>
            <a:lvl7pPr marL="3200400" lvl="6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7pPr>
            <a:lvl8pPr marL="3657600" lvl="7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8pPr>
            <a:lvl9pPr marL="4114800" lvl="8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28219" y="6414781"/>
            <a:ext cx="258582" cy="24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28219" y="6414781"/>
            <a:ext cx="258582" cy="24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 descr="Google Shape;90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09650" y="206424"/>
            <a:ext cx="1856726" cy="6164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author/201993706553413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eeexplore.ieee.org/author/351340566871086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ctrTitle" idx="4294967295"/>
          </p:nvPr>
        </p:nvSpPr>
        <p:spPr>
          <a:xfrm>
            <a:off x="585787" y="1657529"/>
            <a:ext cx="7772401" cy="1771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mes New Roman"/>
              <a:buNone/>
            </a:pPr>
            <a:r>
              <a:rPr lang="en-US" sz="26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POTHOLE DETECTION WITH DISTANCE USING DEEP LEARNING</a:t>
            </a:r>
            <a:endParaRPr dirty="0"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4294967295"/>
          </p:nvPr>
        </p:nvSpPr>
        <p:spPr>
          <a:xfrm>
            <a:off x="5765292" y="3700827"/>
            <a:ext cx="4716781" cy="2699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 fontScale="92500" lnSpcReduction="20000"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</a:pPr>
            <a:r>
              <a:rPr lang="en-IN" sz="1600" b="0" i="0" u="none" strike="noStrike" cap="none" dirty="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</a:t>
            </a:r>
            <a:r>
              <a:rPr lang="en-IN" sz="1600" dirty="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 Member </a:t>
            </a:r>
            <a:endParaRPr sz="40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00"/>
              <a:buFont typeface="Arial"/>
              <a:buNone/>
            </a:pPr>
            <a:endParaRPr sz="40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 1 Reg. No: RA2211003011349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 1 Name : CHANAKYA BUGATA</a:t>
            </a:r>
            <a:endParaRPr sz="40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900"/>
              <a:buFont typeface="Arial"/>
              <a:buNone/>
            </a:pPr>
            <a:endParaRPr sz="20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 2 Reg. No: RA2211003011450</a:t>
            </a:r>
            <a:endParaRPr sz="40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 2 Name : KHUSHI</a:t>
            </a:r>
          </a:p>
          <a:p>
            <a:pPr marL="0" marR="0" lvl="0" indent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</a:pPr>
            <a:endParaRPr lang="en-US" sz="1600" dirty="0">
              <a:solidFill>
                <a:srgbClr val="8888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 2 Reg. No: RA2211003011335</a:t>
            </a:r>
            <a:endParaRPr lang="en-US" sz="40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 2 Name : GAGAN CHETHAN</a:t>
            </a:r>
          </a:p>
          <a:p>
            <a:pPr marL="0" marR="0" lvl="0" indent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</a:pPr>
            <a:endParaRPr lang="en-US" sz="1600" b="0" i="0" u="none" strike="noStrike" cap="none" dirty="0">
              <a:solidFill>
                <a:srgbClr val="8888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2764971" y="457199"/>
            <a:ext cx="6180906" cy="107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lang="en-US" sz="16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SRM INSTITUTE OF SCIENCE AND TECHNOLOGY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lang="en-US" sz="16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SCHOOL OF COMPUTING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lang="en-US" sz="16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NETWORKING AND COMMUNICATIONS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lang="en-US" sz="16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(Subject Code and Title)</a:t>
            </a:r>
            <a:endParaRPr dirty="0"/>
          </a:p>
        </p:txBody>
      </p:sp>
      <p:sp>
        <p:nvSpPr>
          <p:cNvPr id="64" name="Google Shape;64;p13"/>
          <p:cNvSpPr txBox="1"/>
          <p:nvPr/>
        </p:nvSpPr>
        <p:spPr>
          <a:xfrm>
            <a:off x="585787" y="3648376"/>
            <a:ext cx="4432527" cy="1814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/>
          <a:p>
            <a:pPr marL="0" marR="0" lvl="0" indent="0" algn="ctr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700"/>
              <a:buFont typeface="Times New Roman"/>
              <a:buNone/>
            </a:pPr>
            <a:r>
              <a:rPr lang="en-US" sz="1700" b="0" i="0" u="none" strike="noStrike" cap="none" dirty="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Guide name : Dr. </a:t>
            </a:r>
            <a:r>
              <a:rPr lang="en-US" sz="1700" dirty="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Y J NAGA MALLESWARI</a:t>
            </a:r>
            <a:endParaRPr dirty="0"/>
          </a:p>
          <a:p>
            <a:pPr marL="0" marR="0" lvl="0" indent="0" algn="ctr" rtl="0">
              <a:lnSpc>
                <a:spcPct val="136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700"/>
              <a:buFont typeface="Times New Roman"/>
              <a:buNone/>
            </a:pPr>
            <a:r>
              <a:rPr lang="en-US" sz="1700" b="0" i="0" u="none" strike="noStrike" cap="none" dirty="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Designation :</a:t>
            </a:r>
            <a:br>
              <a:rPr lang="en-US" sz="1700" b="0" i="0" u="none" strike="noStrike" cap="none" dirty="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700" b="0" i="0" u="none" strike="noStrike" cap="none" dirty="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: Networking and Communications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5D33-03CD-774F-1832-54014E930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7964" y="274638"/>
            <a:ext cx="7426036" cy="114300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dk1"/>
                </a:solidFill>
                <a:latin typeface="Matura MT Script Capitals" panose="03020802060602070202" pitchFamily="66" charset="0"/>
              </a:rPr>
              <a:t>Methodology /Algorithms</a:t>
            </a:r>
            <a:endParaRPr lang="en-IN" dirty="0">
              <a:latin typeface="Matura MT Script Capitals" panose="03020802060602070202" pitchFamily="66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42F82-68CF-116B-B58A-637D99E8C0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 marL="25400" indent="0">
              <a:lnSpc>
                <a:spcPct val="15000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Potholes pose a significant threat on roads, leading to accidents.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Early identification and repair are crucial for accident prevention.</a:t>
            </a:r>
          </a:p>
          <a:p>
            <a:pPr marL="25400" indent="0">
              <a:lnSpc>
                <a:spcPct val="150000"/>
              </a:lnSpc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400" indent="0">
              <a:lnSpc>
                <a:spcPct val="15000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Approach: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 the YOLOv8 (You Only Look Once) algorithm for pothole detection.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YOLOv8 combines state-of-the-art object detection techniques with improved network architecture for enhanced accuracy and efficiency1.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algorithm simultaneously predicts object classes and bounding boxes, ensuring responsiveness and accuracy.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5C8DF-E6D2-588F-6B93-44060D47D6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898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5D33-03CD-774F-1832-54014E930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7964" y="274638"/>
            <a:ext cx="7426036" cy="114300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dk1"/>
                </a:solidFill>
                <a:latin typeface="Matura MT Script Capitals" panose="03020802060602070202" pitchFamily="66" charset="0"/>
              </a:rPr>
              <a:t>Methodology /Algorithms</a:t>
            </a:r>
            <a:endParaRPr lang="en-IN" dirty="0">
              <a:latin typeface="Matura MT Script Capitals" panose="03020802060602070202" pitchFamily="66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42F82-68CF-116B-B58A-637D99E8C0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25400" indent="0">
              <a:lnSpc>
                <a:spcPct val="15000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 a diverse dataset of 720x720 pixel resolution images capturing various pothole scenarios in natural road conditions.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this dataset for training, testing, and validation.</a:t>
            </a:r>
          </a:p>
          <a:p>
            <a:pPr marL="25400" indent="0">
              <a:lnSpc>
                <a:spcPct val="150000"/>
              </a:lnSpc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400" indent="0">
              <a:lnSpc>
                <a:spcPct val="15000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CNN-Based Object Detection: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YOLOv8 employs convolutional neural networks (CNNs) to detect and classify potholes in images.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CNNs enable efficient and real-time prediction of pothole locations.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5C8DF-E6D2-588F-6B93-44060D47D6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8407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5D33-03CD-774F-1832-54014E930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7964" y="274638"/>
            <a:ext cx="7426036" cy="114300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dk1"/>
                </a:solidFill>
                <a:latin typeface="Matura MT Script Capitals" panose="03020802060602070202" pitchFamily="66" charset="0"/>
              </a:rPr>
              <a:t>Methodology /Algorithms</a:t>
            </a:r>
            <a:endParaRPr lang="en-IN" dirty="0">
              <a:latin typeface="Matura MT Script Capitals" panose="03020802060602070202" pitchFamily="66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42F82-68CF-116B-B58A-637D99E8C0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25400" indent="0">
              <a:lnSpc>
                <a:spcPct val="15000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Pothole Identification: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a system that provides real-time pothole detection.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Highlight detected potholes visually to assist blind individuals.</a:t>
            </a:r>
          </a:p>
          <a:p>
            <a:pPr marL="25400" indent="0">
              <a:lnSpc>
                <a:spcPct val="150000"/>
              </a:lnSpc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400" indent="0">
              <a:lnSpc>
                <a:spcPct val="15000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Conduct a comprehensive evaluation of YOLOv8’s performance in detecting road hazards, specifically potholes.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YOLOv8 with previous iterations (e.g., YOLOv5 and YOLOv7) to emphasize computational efficiency2.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5C8DF-E6D2-588F-6B93-44060D47D6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2078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48156-406D-CFD3-BB0A-60E707AFD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Matura MT Script Capitals" panose="03020802060602070202" pitchFamily="66" charset="0"/>
              </a:rPr>
              <a:t>Modules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B93E7-FF3C-C2EB-E767-542956D63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043709"/>
            <a:ext cx="8455891" cy="5619336"/>
          </a:xfrm>
        </p:spPr>
        <p:txBody>
          <a:bodyPr>
            <a:noAutofit/>
          </a:bodyPr>
          <a:lstStyle/>
          <a:p>
            <a:pPr marL="25400" indent="0">
              <a:lnSpc>
                <a:spcPct val="170000"/>
              </a:lnSpc>
              <a:buNone/>
            </a:pPr>
            <a:r>
              <a:rPr lang="en-US" sz="20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Acquisition Module: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US" sz="20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Responsible for capturing images of the surrounding environment using onboard cameras or external sensors.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US" sz="20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Utilizes high-resolution cameras to capture detailed imagery for effective pothole detection.</a:t>
            </a:r>
          </a:p>
          <a:p>
            <a:pPr marL="25400" indent="0">
              <a:lnSpc>
                <a:spcPct val="170000"/>
              </a:lnSpc>
              <a:buNone/>
            </a:pPr>
            <a:r>
              <a:rPr lang="en-US" sz="20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 Module: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US" sz="20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Filters and preprocesses raw images to enhance the quality and clarity of the captured data.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US" sz="20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Removes noise, adjusts brightness and contrast, and standardizes image resolution for optimal processing.</a:t>
            </a:r>
            <a:endParaRPr lang="en-IN" sz="20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C3387-3B0E-F0AD-18E2-57D724B972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9472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48156-406D-CFD3-BB0A-60E707AFD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Matura MT Script Capitals" panose="03020802060602070202" pitchFamily="66" charset="0"/>
              </a:rPr>
              <a:t>Modules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B93E7-FF3C-C2EB-E767-542956D63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043709"/>
            <a:ext cx="8455891" cy="5619336"/>
          </a:xfrm>
        </p:spPr>
        <p:txBody>
          <a:bodyPr>
            <a:noAutofit/>
          </a:bodyPr>
          <a:lstStyle/>
          <a:p>
            <a:pPr marL="25400" indent="0">
              <a:lnSpc>
                <a:spcPct val="170000"/>
              </a:lnSpc>
              <a:buNone/>
            </a:pPr>
            <a:r>
              <a:rPr lang="en-US" sz="20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Alert Generation Module: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US" sz="20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Generates audible or haptic alerts to notify the user of detected potholes and their estimated distances.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US" sz="20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Customizable alert settings allow users to adjust alert thresholds and preferences based on their mobility needs.</a:t>
            </a:r>
          </a:p>
          <a:p>
            <a:pPr marL="25400" indent="0">
              <a:lnSpc>
                <a:spcPct val="170000"/>
              </a:lnSpc>
              <a:buNone/>
            </a:pPr>
            <a:r>
              <a:rPr lang="en-US" sz="20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 Module: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US" sz="20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a user-friendly interface for interacting with the pothole detection system.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US" sz="20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Displays real-time visual feedback, distance estimations, and alert notifications to facilitate navigation for visually impaired users.</a:t>
            </a:r>
            <a:endParaRPr lang="en-IN" sz="20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C3387-3B0E-F0AD-18E2-57D724B972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9884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48156-406D-CFD3-BB0A-60E707AFD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Matura MT Script Capitals" panose="03020802060602070202" pitchFamily="66" charset="0"/>
              </a:rPr>
              <a:t>Modules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B93E7-FF3C-C2EB-E767-542956D63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043709"/>
            <a:ext cx="8455891" cy="5619336"/>
          </a:xfrm>
        </p:spPr>
        <p:txBody>
          <a:bodyPr>
            <a:noAutofit/>
          </a:bodyPr>
          <a:lstStyle/>
          <a:p>
            <a:pPr marL="25400" indent="0">
              <a:lnSpc>
                <a:spcPct val="170000"/>
              </a:lnSpc>
              <a:buNone/>
            </a:pPr>
            <a:r>
              <a:rPr lang="en-US" sz="20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YOLOV8 Pothole Detection Module: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US" sz="20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Implements the YOLOV8 deep learning model for real-time detection of potholes within captured images.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US" sz="20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Utilizes convolutional neural networks (CNNs) to accurately identify potholes and classify their positions within the image.</a:t>
            </a:r>
          </a:p>
          <a:p>
            <a:pPr marL="25400" indent="0">
              <a:lnSpc>
                <a:spcPct val="170000"/>
              </a:lnSpc>
              <a:buNone/>
            </a:pPr>
            <a:r>
              <a:rPr lang="en-US" sz="20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Estimation Module: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US" sz="20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Calculates the distance from the detected potholes to the user's current position using geometric principles and depth estimation techniques.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US" sz="20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Integrates depth information obtained from image analysis to provide accurate distance estimations.</a:t>
            </a:r>
            <a:endParaRPr lang="en-IN" sz="20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C3387-3B0E-F0AD-18E2-57D724B972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1064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0F92E-7D5B-B115-B215-E51AA9152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Matura MT Script Capitals" panose="03020802060602070202" pitchFamily="66" charset="0"/>
              </a:rPr>
              <a:t>Experimental Set 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78F6D-D737-4B63-D0BE-2DFCBA5431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25400" indent="0">
              <a:lnSpc>
                <a:spcPct val="150000"/>
              </a:lnSpc>
              <a:buNone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Components: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Pi: A single-board computer for processing and inference.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Blind Stick: Equipped with sensors (ultrasonic, infrared, and water sensor) for obstacle detection.</a:t>
            </a:r>
          </a:p>
          <a:p>
            <a:pPr marL="25400" indent="0">
              <a:lnSpc>
                <a:spcPct val="150000"/>
              </a:lnSpc>
              <a:buNone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Requirements: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4 Model B (or similar) with sufficient RAM (4GB or higher).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Module: To capture real-time road images.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Smartphone (Optional): For receiving alerts via Bluetooth or Wi-Fi.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Supply: Adequate power source for the Raspberry Pi and sensors.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E7D16-B36F-491C-6A8C-49A5B0C0EF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1717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0F92E-7D5B-B115-B215-E51AA9152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Matura MT Script Capitals" panose="03020802060602070202" pitchFamily="66" charset="0"/>
              </a:rPr>
              <a:t>Experimental Set 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78F6D-D737-4B63-D0BE-2DFCBA5431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25400" indent="0">
              <a:lnSpc>
                <a:spcPct val="15000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and Frameworks: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3: The primary programming language for implementation.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YOLOv8: The deep learning framework for pothole detection.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OpenCV: For image processing and camera interfacing.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NumPy: For numerical computations.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Bluetooth/Wi-Fi Libraries: To establish communication between the Raspberry Pi and smartphone.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GPS and GSM Libraries (Optional): For location tracking and alerts.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E7D16-B36F-491C-6A8C-49A5B0C0EF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8241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0F92E-7D5B-B115-B215-E51AA9152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Matura MT Script Capitals" panose="03020802060602070202" pitchFamily="66" charset="0"/>
              </a:rPr>
              <a:t>Experimental Set 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78F6D-D737-4B63-D0BE-2DFCBA5431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5400" indent="0">
              <a:lnSpc>
                <a:spcPct val="15000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Preparation: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 a diverse dataset of road images containing potholes.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Annotate the images with bounding boxes around potholes.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Resize images to a consistent resolution (e.g., 720x720 pixels).</a:t>
            </a:r>
          </a:p>
          <a:p>
            <a:pPr marL="25400" indent="0">
              <a:lnSpc>
                <a:spcPct val="15000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and Model Development: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Fine-tune the pre-trained YOLOv8 model on the annotated dataset.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hyperparameters (learning rate, batch size, etc.).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 loss and accuracy during training.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E7D16-B36F-491C-6A8C-49A5B0C0EF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009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0F92E-7D5B-B115-B215-E51AA9152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Matura MT Script Capitals" panose="03020802060602070202" pitchFamily="66" charset="0"/>
              </a:rPr>
              <a:t>Experimental Set 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78F6D-D737-4B63-D0BE-2DFCBA5431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L="25400" indent="0">
              <a:lnSpc>
                <a:spcPct val="15000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Inference: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 the trained model on the Raspberry Pi.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 live video feed from the camera module.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inference on each frame to detect potholes.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distances to detected potholes.</a:t>
            </a:r>
          </a:p>
          <a:p>
            <a:pPr marL="25400" indent="0">
              <a:lnSpc>
                <a:spcPct val="15000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Alert Mechanism: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vibration motors or buzzers on the smart blind stick to alert the user.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 alerts to the smartphone app (if connected).</a:t>
            </a:r>
          </a:p>
          <a:p>
            <a:pPr marL="25400" indent="0">
              <a:lnSpc>
                <a:spcPct val="15000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 accuracy, precision, recall, and F1-score of pothole detection.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 real-time performance and responsiveness.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E7D16-B36F-491C-6A8C-49A5B0C0EF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595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24711"/>
          </a:xfrm>
          <a:prstGeom prst="rect">
            <a:avLst/>
          </a:prstGeom>
        </p:spPr>
        <p:txBody>
          <a:bodyPr spcFirstLastPara="1" wrap="square" lIns="45675" tIns="45675" rIns="45675" bIns="456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atura MT Script Capitals" panose="03020802060602070202" pitchFamily="66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Matura MT Script Capitals" panose="03020802060602070202" pitchFamily="66" charset="0"/>
                <a:cs typeface="Times New Roman" panose="02020603050405020304" pitchFamily="18" charset="0"/>
              </a:rPr>
              <a:t>Agenda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>
              <a:latin typeface="Matura MT Script Capitals" panose="03020802060602070202" pitchFamily="66" charset="0"/>
              <a:cs typeface="Times New Roman" panose="02020603050405020304" pitchFamily="18" charset="0"/>
            </a:endParaRPr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1017850" y="1726399"/>
            <a:ext cx="6964200" cy="4957429"/>
          </a:xfrm>
          <a:prstGeom prst="rect">
            <a:avLst/>
          </a:prstGeom>
        </p:spPr>
        <p:txBody>
          <a:bodyPr spcFirstLastPara="1" wrap="square" lIns="45675" tIns="45675" rIns="45675" bIns="45675" anchor="t" anchorCtr="0">
            <a:normAutofit fontScale="70000" lnSpcReduction="20000"/>
          </a:bodyPr>
          <a:lstStyle/>
          <a:p>
            <a:pPr marL="496570" lvl="0" indent="-4572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80"/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  <a:p>
            <a:pPr marL="496570" lvl="0" indent="-4572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80"/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496570" lvl="0" indent="-4572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80"/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pPr marL="496570" lvl="0" indent="-4572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80"/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  <a:p>
            <a:pPr marL="496570" indent="-457200" algn="l">
              <a:lnSpc>
                <a:spcPct val="170000"/>
              </a:lnSpc>
              <a:spcBef>
                <a:spcPts val="0"/>
              </a:spcBef>
              <a:buClr>
                <a:schemeClr val="dk1"/>
              </a:buClr>
              <a:buSzPts val="2980"/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Findings of the survey /Challenges &amp; Limitations of the existing system</a:t>
            </a:r>
          </a:p>
          <a:p>
            <a:pPr marL="496570" indent="-457200" algn="l">
              <a:lnSpc>
                <a:spcPct val="170000"/>
              </a:lnSpc>
              <a:spcBef>
                <a:spcPts val="0"/>
              </a:spcBef>
              <a:buClr>
                <a:schemeClr val="dk1"/>
              </a:buClr>
              <a:buSzPts val="2980"/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marL="496570" indent="-457200" algn="l">
              <a:lnSpc>
                <a:spcPct val="170000"/>
              </a:lnSpc>
              <a:spcBef>
                <a:spcPts val="0"/>
              </a:spcBef>
              <a:buClr>
                <a:schemeClr val="dk1"/>
              </a:buClr>
              <a:buSzPts val="2980"/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Architecture</a:t>
            </a:r>
          </a:p>
          <a:p>
            <a:pPr marL="496570" lvl="0" indent="-4572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80"/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/Algorithms</a:t>
            </a:r>
          </a:p>
          <a:p>
            <a:pPr marL="496570" indent="-457200" algn="l">
              <a:lnSpc>
                <a:spcPct val="170000"/>
              </a:lnSpc>
              <a:spcBef>
                <a:spcPts val="0"/>
              </a:spcBef>
              <a:buClr>
                <a:schemeClr val="dk1"/>
              </a:buClr>
              <a:buSzPts val="2980"/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 Description</a:t>
            </a:r>
          </a:p>
          <a:p>
            <a:pPr marL="496570" lvl="0" indent="-4572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80"/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Set up</a:t>
            </a:r>
            <a:endParaRPr sz="24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96570" lvl="0" indent="-4572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80"/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 marL="496570" lvl="0" indent="-4572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80"/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sz="24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45675" tIns="45675" rIns="45675" bIns="456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Matura MT Script Capitals" panose="03020802060602070202" pitchFamily="66" charset="0"/>
              </a:rPr>
              <a:t>Results</a:t>
            </a:r>
            <a:endParaRPr b="1" dirty="0">
              <a:latin typeface="Matura MT Script Capitals" panose="03020802060602070202" pitchFamily="66" charset="0"/>
            </a:endParaRPr>
          </a:p>
        </p:txBody>
      </p:sp>
      <p:sp>
        <p:nvSpPr>
          <p:cNvPr id="166" name="Google Shape;166;p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45675" tIns="45675" rIns="45675" bIns="45675" anchor="t" anchorCtr="0">
            <a:normAutofit fontScale="85000"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34375"/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Pothole Detection Accuracy: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YOLOv8-based model achieved high accuracy in detecting potholes.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precision (AP) was measured at 0.92, indicating precise localization of potholes1.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Recall (sensitivity) was 0.89, demonstrating effective identification of potholes1.</a:t>
            </a:r>
          </a:p>
          <a:p>
            <a:pPr marL="0" lvl="0" indent="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34375"/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Processing Capability: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YOLOv8 ensures real-time processing, making it suitable for deployment in smart city infrastructure and vehicle navigation systems2.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responds promptly to road hazards, providing timely alerts to users.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28E68F-5A03-B337-EFF7-CF7D35A385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45675" tIns="45675" rIns="45675" bIns="456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Matura MT Script Capitals" panose="03020802060602070202" pitchFamily="66" charset="0"/>
              </a:rPr>
              <a:t>Results</a:t>
            </a:r>
            <a:endParaRPr b="1" dirty="0">
              <a:latin typeface="Matura MT Script Capitals" panose="03020802060602070202" pitchFamily="66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28E68F-5A03-B337-EFF7-CF7D35A385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95975A-BFFE-5319-3CC3-7723E5A73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2617"/>
            <a:ext cx="9144000" cy="463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594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45675" tIns="45675" rIns="45675" bIns="456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Matura MT Script Capitals" panose="03020802060602070202" pitchFamily="66" charset="0"/>
              </a:rPr>
              <a:t>Results</a:t>
            </a:r>
            <a:endParaRPr b="1" dirty="0">
              <a:latin typeface="Matura MT Script Capitals" panose="03020802060602070202" pitchFamily="66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28E68F-5A03-B337-EFF7-CF7D35A385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95975A-BFFE-5319-3CC3-7723E5A73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2617"/>
            <a:ext cx="9144000" cy="46327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3B290E-C88E-FCDD-A2E1-F10BBEF3A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12481"/>
            <a:ext cx="9144000" cy="463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871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45675" tIns="45675" rIns="45675" bIns="456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Matura MT Script Capitals" panose="03020802060602070202" pitchFamily="66" charset="0"/>
              </a:rPr>
              <a:t>Results</a:t>
            </a:r>
            <a:endParaRPr b="1" dirty="0">
              <a:latin typeface="Matura MT Script Capitals" panose="03020802060602070202" pitchFamily="66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28E68F-5A03-B337-EFF7-CF7D35A385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F28EDE-3D41-2093-3556-085F5F8E7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2331"/>
            <a:ext cx="9144000" cy="469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84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45675" tIns="45675" rIns="45675" bIns="456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Matura MT Script Capitals" panose="03020802060602070202" pitchFamily="66" charset="0"/>
              </a:rPr>
              <a:t>Results</a:t>
            </a:r>
            <a:endParaRPr b="1" dirty="0">
              <a:latin typeface="Matura MT Script Capitals" panose="03020802060602070202" pitchFamily="66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28E68F-5A03-B337-EFF7-CF7D35A385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A4D086-5021-4D53-8F6B-1FBD1EE65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5803"/>
            <a:ext cx="9144000" cy="46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990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5C8DF-E6D2-588F-6B93-44060D47D6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0F463A00-87C0-E5E8-0D89-6127A28C37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000" y="11430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21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A6A9D-7BC4-BCC3-529B-34E1917F2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Matura MT Script Capitals" panose="03020802060602070202" pitchFamily="66" charset="0"/>
              </a:rPr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B97C85-4ED5-E3D5-1E78-8818BE4F99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5400" indent="0" algn="just">
              <a:lnSpc>
                <a:spcPct val="150000"/>
              </a:lnSpc>
              <a:buNone/>
            </a:pPr>
            <a:r>
              <a:rPr lang="en-I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R. K. Bala, A. Bhattacharyya, A. Roy, A. Roychowdhury and D. Chatterjee, "Pothole Detection using YOLO v8 Algorithm," </a:t>
            </a:r>
            <a:r>
              <a:rPr lang="en-IN" sz="2000" b="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2023 9th International Conference on Smart Computing and Communications (ICSCC)</a:t>
            </a:r>
            <a:r>
              <a:rPr lang="en-I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Kochi, Kerala, India, 2023, pp. 1-5, </a:t>
            </a:r>
            <a:r>
              <a:rPr lang="en-IN" sz="20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I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10.1109/ICSCC59169.2023.10335077.</a:t>
            </a: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keywords: {</a:t>
            </a:r>
            <a:r>
              <a:rPr lang="en-IN" sz="20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Training;Image</a:t>
            </a:r>
            <a:r>
              <a:rPr lang="en-I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recognition;Roads;Urban</a:t>
            </a:r>
            <a:r>
              <a:rPr lang="en-I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areas;Predictive</a:t>
            </a:r>
            <a:r>
              <a:rPr lang="en-I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models;Public</a:t>
            </a:r>
            <a:r>
              <a:rPr lang="en-I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security;Accidents;Pothole</a:t>
            </a:r>
            <a:r>
              <a:rPr lang="en-I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detection;YOLO;Threshold</a:t>
            </a:r>
            <a:r>
              <a:rPr lang="en-I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Value;Precision</a:t>
            </a:r>
            <a:r>
              <a:rPr lang="en-I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curve;Confusion</a:t>
            </a:r>
            <a:r>
              <a:rPr lang="en-I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Matrix},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B0F87-3DC4-69FC-FB87-FCDC8E05CB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890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dirty="0">
              <a:solidFill>
                <a:srgbClr val="0D0D0D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dirty="0">
              <a:solidFill>
                <a:srgbClr val="0D0D0D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dirty="0">
              <a:solidFill>
                <a:srgbClr val="0D0D0D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6000" b="1" dirty="0">
                <a:solidFill>
                  <a:srgbClr val="0D0D0D"/>
                </a:solidFill>
                <a:latin typeface="Copperplate Gothic Bold" panose="020E0705020206020404" pitchFamily="34" charset="0"/>
              </a:rPr>
              <a:t>THANK YOU</a:t>
            </a:r>
            <a:endParaRPr dirty="0">
              <a:latin typeface="Copperplate Gothic Bold" panose="020E0705020206020404" pitchFamily="34" charset="0"/>
            </a:endParaRPr>
          </a:p>
        </p:txBody>
      </p:sp>
      <p:sp>
        <p:nvSpPr>
          <p:cNvPr id="197" name="Google Shape;197;p29"/>
          <p:cNvSpPr txBox="1">
            <a:spLocks noGrp="1"/>
          </p:cNvSpPr>
          <p:nvPr>
            <p:ph type="sldNum" idx="4294967295"/>
          </p:nvPr>
        </p:nvSpPr>
        <p:spPr>
          <a:xfrm>
            <a:off x="8428215" y="6414780"/>
            <a:ext cx="258583" cy="248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457200" y="1417319"/>
            <a:ext cx="8229600" cy="497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US" sz="22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Potholes endanger pedestrians, especially the visually impaired.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US" sz="22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Our system uses YOLOv8 (deep learning) to detect potholes and estimate distances.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en-US" sz="22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Enhance safety and mobility for blind individuals.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Approach</a:t>
            </a:r>
            <a:r>
              <a:rPr lang="en-US" sz="22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800100" lvl="1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alerts about road hazards.</a:t>
            </a:r>
          </a:p>
          <a:p>
            <a:pPr marL="800100" lvl="1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Rigorous experimentation to validate accuracy.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Impact</a:t>
            </a:r>
            <a:r>
              <a:rPr lang="en-US" sz="22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Create a more accessible and secure urban environment.</a:t>
            </a: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4294967295"/>
          </p:nvPr>
        </p:nvSpPr>
        <p:spPr>
          <a:xfrm>
            <a:off x="8505458" y="6414780"/>
            <a:ext cx="181341" cy="248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559600" y="274650"/>
            <a:ext cx="8127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Times New Roman"/>
              <a:buNone/>
            </a:pPr>
            <a:r>
              <a:rPr lang="en-US" sz="4000" b="1" dirty="0"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r>
              <a:rPr lang="en-US" sz="4000" b="1" dirty="0">
                <a:latin typeface="Matura MT Script Capitals" panose="03020802060602070202" pitchFamily="66" charset="0"/>
                <a:ea typeface="Times New Roman"/>
                <a:cs typeface="Times New Roman"/>
                <a:sym typeface="Times New Roman"/>
              </a:rPr>
              <a:t>Abstract</a:t>
            </a:r>
            <a:endParaRPr sz="4000" dirty="0">
              <a:latin typeface="Matura MT Script Capitals" panose="03020802060602070202" pitchFamily="66" charset="0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472C9CE4-9EED-2D36-3DD1-18D291BD0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>
            <a:extLst>
              <a:ext uri="{FF2B5EF4-FFF2-40B4-BE49-F238E27FC236}">
                <a16:creationId xmlns:a16="http://schemas.microsoft.com/office/drawing/2014/main" id="{1BA3ACD9-481E-3FD3-4F14-73E0D399B7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295405"/>
            <a:ext cx="8229600" cy="497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Potholes pose significant hazards to pedestrians, particularly to individuals with visual impairments.</a:t>
            </a: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Blind people face heightened risks while navigating streets due to the unpredictability of potholes.</a:t>
            </a: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Traditional methods of pothole detection often lack real-time capabilities and fail to provide distance estimations.</a:t>
            </a: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The absence of accurate pothole detection systems exacerbates safety concerns and hinders independent mobility for the visually impaired.</a:t>
            </a: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In response to these challenges, we propose a novel solution: Pothole Detection with Distance using Deep Learning (YOLOV8) for Blind People.</a:t>
            </a: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70DC3E2F-9CBA-859D-4BC7-E19A1E2FC7A1}"/>
              </a:ext>
            </a:extLst>
          </p:cNvPr>
          <p:cNvSpPr txBox="1">
            <a:spLocks noGrp="1"/>
          </p:cNvSpPr>
          <p:nvPr>
            <p:ph type="sldNum" idx="4294967295"/>
          </p:nvPr>
        </p:nvSpPr>
        <p:spPr>
          <a:xfrm>
            <a:off x="8505458" y="6414780"/>
            <a:ext cx="181341" cy="248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/>
          </a:p>
        </p:txBody>
      </p:sp>
      <p:sp>
        <p:nvSpPr>
          <p:cNvPr id="77" name="Google Shape;77;p15">
            <a:extLst>
              <a:ext uri="{FF2B5EF4-FFF2-40B4-BE49-F238E27FC236}">
                <a16:creationId xmlns:a16="http://schemas.microsoft.com/office/drawing/2014/main" id="{42BCDDE6-2EE7-F7A6-E68A-B128C339C2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9600" y="-67091"/>
            <a:ext cx="8127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Times New Roman"/>
              <a:buNone/>
            </a:pPr>
            <a:r>
              <a:rPr lang="en-US" sz="4000" b="1" dirty="0">
                <a:latin typeface="Matura MT Script Capitals" panose="03020802060602070202" pitchFamily="66" charset="0"/>
                <a:ea typeface="Times New Roman"/>
                <a:cs typeface="Times New Roman"/>
                <a:sym typeface="Times New Roman"/>
              </a:rPr>
              <a:t> Introduction</a:t>
            </a:r>
            <a:endParaRPr sz="4000" dirty="0">
              <a:latin typeface="Matura MT Script Capitals" panose="03020802060602070202" pitchFamily="66" charset="0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800444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6A1F91DC-1976-5DEC-E357-ADCD024A9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>
            <a:extLst>
              <a:ext uri="{FF2B5EF4-FFF2-40B4-BE49-F238E27FC236}">
                <a16:creationId xmlns:a16="http://schemas.microsoft.com/office/drawing/2014/main" id="{FEC4F6FD-D85F-D0BA-C50E-F5111EA252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350818"/>
            <a:ext cx="8229600" cy="497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Enhancing the safety and independence of visually impaired individuals is a pressing societal concern.</a:t>
            </a: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Potholes present formidable obstacles to blind pedestrians, increasing the risk of accidents and injuries.</a:t>
            </a: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Existing assistive technologies offer limited support in identifying and avoiding potholes in real-time.</a:t>
            </a: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By developing a reliable pothole detection system with distance estimation, we aim to empower blind people to navigate urban environments with greater confidence and safety.</a:t>
            </a: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Our motivation stems from the belief that access to reliable pothole detection technology can significantly enhance the quality of life for visually impaired individuals.</a:t>
            </a:r>
          </a:p>
        </p:txBody>
      </p:sp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269D0449-06EA-EE37-F356-A14680D2D150}"/>
              </a:ext>
            </a:extLst>
          </p:cNvPr>
          <p:cNvSpPr txBox="1">
            <a:spLocks noGrp="1"/>
          </p:cNvSpPr>
          <p:nvPr>
            <p:ph type="sldNum" idx="4294967295"/>
          </p:nvPr>
        </p:nvSpPr>
        <p:spPr>
          <a:xfrm>
            <a:off x="8505458" y="6414780"/>
            <a:ext cx="181341" cy="248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/>
          </a:p>
        </p:txBody>
      </p:sp>
      <p:sp>
        <p:nvSpPr>
          <p:cNvPr id="77" name="Google Shape;77;p15">
            <a:extLst>
              <a:ext uri="{FF2B5EF4-FFF2-40B4-BE49-F238E27FC236}">
                <a16:creationId xmlns:a16="http://schemas.microsoft.com/office/drawing/2014/main" id="{24BDFDFE-F18D-4B1D-FD6B-2702F7F03E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9600" y="274650"/>
            <a:ext cx="8127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Times New Roman"/>
              <a:buNone/>
            </a:pPr>
            <a:r>
              <a:rPr lang="en-US" sz="4000" b="1" dirty="0">
                <a:latin typeface="Matura MT Script Capitals" panose="03020802060602070202" pitchFamily="66" charset="0"/>
                <a:ea typeface="Times New Roman"/>
                <a:cs typeface="Times New Roman"/>
                <a:sym typeface="Times New Roman"/>
              </a:rPr>
              <a:t>Motivation</a:t>
            </a:r>
            <a:endParaRPr sz="4000" dirty="0">
              <a:latin typeface="Matura MT Script Capitals" panose="03020802060602070202" pitchFamily="66" charset="0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335751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/>
        </p:nvSpPr>
        <p:spPr>
          <a:xfrm>
            <a:off x="502925" y="6414780"/>
            <a:ext cx="2042151" cy="248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7/29/2022</a:t>
            </a:r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4294967295"/>
          </p:nvPr>
        </p:nvSpPr>
        <p:spPr>
          <a:xfrm>
            <a:off x="8505458" y="6414780"/>
            <a:ext cx="181341" cy="248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/>
          </a:p>
        </p:txBody>
      </p:sp>
      <p:graphicFrame>
        <p:nvGraphicFramePr>
          <p:cNvPr id="84" name="Google Shape;84;p16"/>
          <p:cNvGraphicFramePr/>
          <p:nvPr>
            <p:extLst>
              <p:ext uri="{D42A27DB-BD31-4B8C-83A1-F6EECF244321}">
                <p14:modId xmlns:p14="http://schemas.microsoft.com/office/powerpoint/2010/main" val="1292877843"/>
              </p:ext>
            </p:extLst>
          </p:nvPr>
        </p:nvGraphicFramePr>
        <p:xfrm>
          <a:off x="528099" y="2017509"/>
          <a:ext cx="8158700" cy="3088976"/>
        </p:xfrm>
        <a:graphic>
          <a:graphicData uri="http://schemas.openxmlformats.org/drawingml/2006/table">
            <a:tbl>
              <a:tblPr firstRow="1" bandRow="1">
                <a:noFill/>
                <a:tableStyleId>{E65C4E41-69D8-42E5-B1CC-C80EA62B6A6E}</a:tableStyleId>
              </a:tblPr>
              <a:tblGrid>
                <a:gridCol w="432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2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1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4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4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61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6392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S.No</a:t>
                      </a:r>
                      <a:endParaRPr/>
                    </a:p>
                  </a:txBody>
                  <a:tcPr marL="45725" marR="457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Title</a:t>
                      </a:r>
                      <a:endParaRPr/>
                    </a:p>
                  </a:txBody>
                  <a:tcPr marL="45725" marR="457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Author Name, Year of Publication and Journal Name</a:t>
                      </a:r>
                      <a:endParaRPr dirty="0"/>
                    </a:p>
                  </a:txBody>
                  <a:tcPr marL="45725" marR="457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Methodology</a:t>
                      </a:r>
                      <a:endParaRPr/>
                    </a:p>
                  </a:txBody>
                  <a:tcPr marL="45725" marR="457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Metrics</a:t>
                      </a:r>
                      <a:endParaRPr dirty="0"/>
                    </a:p>
                  </a:txBody>
                  <a:tcPr marL="45725" marR="457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Drawbacks</a:t>
                      </a:r>
                      <a:endParaRPr/>
                    </a:p>
                  </a:txBody>
                  <a:tcPr marL="45725" marR="45725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58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strike="noStrike" cap="none"/>
                        <a:t>1</a:t>
                      </a:r>
                      <a:endParaRPr/>
                    </a:p>
                  </a:txBody>
                  <a:tcPr marL="45725" marR="45725" marT="45725" marB="45725"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Pothole Detection using YOLO v8 Algorithm</a:t>
                      </a:r>
                    </a:p>
                    <a:p>
                      <a:endParaRPr dirty="0"/>
                    </a:p>
                  </a:txBody>
                  <a:tcPr marL="45725" marR="45725" marT="45725" marB="45725"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Debraj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Chatterjee,</a:t>
                      </a:r>
                      <a:r>
                        <a:rPr lang="en-IN" sz="1400" b="0" i="0" u="sng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  <a:hlinkClick r:id="rId3"/>
                        </a:rPr>
                        <a:t> </a:t>
                      </a: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Adrija</a:t>
                      </a:r>
                      <a:r>
                        <a:rPr lang="en-IN" sz="1400" b="0" i="0" u="sng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  <a:hlinkClick r:id="rId3"/>
                        </a:rPr>
                        <a:t> 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Roychowdhury,</a:t>
                      </a:r>
                      <a:r>
                        <a:rPr lang="en-IN" sz="1400" b="0" i="0" u="sng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  <a:hlinkClick r:id="rId4"/>
                        </a:rPr>
                        <a:t> </a:t>
                      </a: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Ankan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Roy, </a:t>
                      </a: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Ankan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Roy, Ankit Bhattacharyya, </a:t>
                      </a: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Rounak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Kumar Bala</a:t>
                      </a:r>
                    </a:p>
                  </a:txBody>
                  <a:tcPr marL="45725" marR="457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Times New Roman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The ONNX file format is generated to convert the model in any kind of framework [3] (like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pytorch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to TensorFlow or vice versa).</a:t>
                      </a:r>
                      <a:endParaRPr lang="en-US" dirty="0"/>
                    </a:p>
                  </a:txBody>
                  <a:tcPr marL="45725" marR="457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Times New Roman"/>
                        <a:buNone/>
                      </a:pPr>
                      <a:r>
                        <a:rPr lang="en-US" dirty="0"/>
                        <a:t>2023 – 52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Times New Roman"/>
                        <a:buNone/>
                      </a:pPr>
                      <a:endParaRPr lang="en-US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Times New Roman"/>
                        <a:buNone/>
                      </a:pPr>
                      <a:r>
                        <a:rPr lang="en-US" dirty="0"/>
                        <a:t>2024 –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Times New Roman"/>
                        <a:buNone/>
                      </a:pPr>
                      <a:r>
                        <a:rPr lang="en-US" dirty="0"/>
                        <a:t>64 (Jan)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Times New Roman"/>
                        <a:buNone/>
                      </a:pPr>
                      <a:r>
                        <a:rPr lang="en-US" dirty="0"/>
                        <a:t>33 (Feb)</a:t>
                      </a:r>
                    </a:p>
                  </a:txBody>
                  <a:tcPr marL="45725" marR="457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Times New Roman"/>
                        <a:buNone/>
                      </a:pPr>
                      <a:r>
                        <a:rPr lang="en-US" dirty="0"/>
                        <a:t>The algorithm used here was YOLOv8 and segmented at yolov8s segmentation</a:t>
                      </a:r>
                      <a:endParaRPr dirty="0"/>
                    </a:p>
                  </a:txBody>
                  <a:tcPr marL="45725" marR="45725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5" name="Google Shape;85;p16"/>
          <p:cNvSpPr txBox="1"/>
          <p:nvPr/>
        </p:nvSpPr>
        <p:spPr>
          <a:xfrm>
            <a:off x="2758437" y="298450"/>
            <a:ext cx="460030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Matura MT Script Capitals" panose="03020802060602070202" pitchFamily="66" charset="0"/>
                <a:ea typeface="Times New Roman"/>
                <a:cs typeface="Times New Roman"/>
                <a:sym typeface="Times New Roman"/>
              </a:rPr>
              <a:t>Literature Survey</a:t>
            </a:r>
            <a:endParaRPr dirty="0">
              <a:latin typeface="Matura MT Script Capitals" panose="03020802060602070202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457200" y="1916901"/>
            <a:ext cx="8229600" cy="46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Current pothole detection systems often lack the precision and accuracy required to effectively detect potholes in varying environmental conditions.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Limited integration of distance estimation capabilities in existing solutions restricts their usefulness for blind pedestrians.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The reliance on conventional methods such as image processing and sensor-based approaches has yielded suboptimal results in real-world scenarios.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We are using YOLOv8n segmentation to increase the accuracy of the model and implement this to the raspberry pi  and also to the blind stick</a:t>
            </a:r>
            <a:endParaRPr sz="21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7"/>
          <p:cNvSpPr txBox="1">
            <a:spLocks noGrp="1"/>
          </p:cNvSpPr>
          <p:nvPr>
            <p:ph type="sldNum" idx="4294967295"/>
          </p:nvPr>
        </p:nvSpPr>
        <p:spPr>
          <a:xfrm>
            <a:off x="8505458" y="6414780"/>
            <a:ext cx="181341" cy="248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628072" y="64655"/>
            <a:ext cx="8515927" cy="1852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Autofit/>
          </a:bodyPr>
          <a:lstStyle/>
          <a:p>
            <a:pPr>
              <a:buSzPts val="2400"/>
            </a:pPr>
            <a:br>
              <a:rPr lang="en-US" sz="2800" dirty="0">
                <a:latin typeface="Matura MT Script Capitals" panose="03020802060602070202" pitchFamily="66" charset="0"/>
                <a:ea typeface="Times New Roman"/>
                <a:cs typeface="Times New Roman"/>
                <a:sym typeface="Times New Roman"/>
              </a:rPr>
            </a:br>
            <a:r>
              <a:rPr lang="en-US" sz="2800" dirty="0">
                <a:latin typeface="Matura MT Script Capitals" panose="03020802060602070202" pitchFamily="66" charset="0"/>
                <a:ea typeface="Times New Roman"/>
                <a:cs typeface="Times New Roman"/>
                <a:sym typeface="Times New Roman"/>
              </a:rPr>
              <a:t>       </a:t>
            </a:r>
            <a:r>
              <a:rPr lang="en-US" sz="2800" b="1" dirty="0">
                <a:latin typeface="Matura MT Script Capitals" panose="03020802060602070202" pitchFamily="66" charset="0"/>
              </a:rPr>
              <a:t>Findings of the survey /Challenges &amp; Limitations of the existing system</a:t>
            </a:r>
            <a:br>
              <a:rPr lang="en-US" sz="2800" dirty="0">
                <a:latin typeface="Matura MT Script Capitals" panose="03020802060602070202" pitchFamily="66" charset="0"/>
              </a:rPr>
            </a:br>
            <a:br>
              <a:rPr lang="en-US" sz="2800" dirty="0">
                <a:latin typeface="Matura MT Script Capitals" panose="03020802060602070202" pitchFamily="66" charset="0"/>
                <a:ea typeface="Times New Roman"/>
                <a:cs typeface="Times New Roman"/>
                <a:sym typeface="Times New Roman"/>
              </a:rPr>
            </a:br>
            <a:endParaRPr sz="2800" dirty="0">
              <a:latin typeface="Matura MT Script Capitals" panose="03020802060602070202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>
          <a:extLst>
            <a:ext uri="{FF2B5EF4-FFF2-40B4-BE49-F238E27FC236}">
              <a16:creationId xmlns:a16="http://schemas.microsoft.com/office/drawing/2014/main" id="{9EF63C44-A1AB-2E1C-CF4E-8F29E1E3D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>
            <a:extLst>
              <a:ext uri="{FF2B5EF4-FFF2-40B4-BE49-F238E27FC236}">
                <a16:creationId xmlns:a16="http://schemas.microsoft.com/office/drawing/2014/main" id="{6B7AF392-CDA1-3C6C-4B30-37DE2DED03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450909"/>
            <a:ext cx="8229600" cy="46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Objective 1: Enhance Safety for Blind Pedestrians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Develop a pothole detection system that significantly reduces the risk of accidents and injuries for visually impaired individuals.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Wingdings" panose="05000000000000000000" pitchFamily="2" charset="2"/>
              <a:buChar char="q"/>
            </a:pPr>
            <a:endParaRPr lang="en-US"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Objective 2: Real-Time Detection and Distance Estimation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Implement a system capable of detecting potholes in real-time and providing accurate distance estimations to aid navigation.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Wingdings" panose="05000000000000000000" pitchFamily="2" charset="2"/>
              <a:buChar char="q"/>
            </a:pPr>
            <a:endParaRPr lang="en-US"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Objective 3: Improve Accessibility and Independence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Create a user-friendly interface that empowers blind pedestrians to navigate urban environments independently and with greater confidence.</a:t>
            </a:r>
          </a:p>
        </p:txBody>
      </p:sp>
      <p:sp>
        <p:nvSpPr>
          <p:cNvPr id="91" name="Google Shape;91;p17">
            <a:extLst>
              <a:ext uri="{FF2B5EF4-FFF2-40B4-BE49-F238E27FC236}">
                <a16:creationId xmlns:a16="http://schemas.microsoft.com/office/drawing/2014/main" id="{3CCDAF94-5640-1F57-78BF-1E66F892B981}"/>
              </a:ext>
            </a:extLst>
          </p:cNvPr>
          <p:cNvSpPr txBox="1">
            <a:spLocks noGrp="1"/>
          </p:cNvSpPr>
          <p:nvPr>
            <p:ph type="sldNum" idx="4294967295"/>
          </p:nvPr>
        </p:nvSpPr>
        <p:spPr>
          <a:xfrm>
            <a:off x="8505458" y="6414780"/>
            <a:ext cx="181341" cy="248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/>
          </a:p>
        </p:txBody>
      </p:sp>
      <p:sp>
        <p:nvSpPr>
          <p:cNvPr id="92" name="Google Shape;92;p17">
            <a:extLst>
              <a:ext uri="{FF2B5EF4-FFF2-40B4-BE49-F238E27FC236}">
                <a16:creationId xmlns:a16="http://schemas.microsoft.com/office/drawing/2014/main" id="{F3C4DFED-0E25-350C-FB76-5CB03AE045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9661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Autofit/>
          </a:bodyPr>
          <a:lstStyle/>
          <a:p>
            <a:pPr>
              <a:buSzPts val="2400"/>
            </a:pPr>
            <a:br>
              <a:rPr lang="en-US" sz="2800" dirty="0">
                <a:latin typeface="Matura MT Script Capitals" panose="03020802060602070202" pitchFamily="66" charset="0"/>
                <a:ea typeface="Times New Roman"/>
                <a:cs typeface="Times New Roman"/>
                <a:sym typeface="Times New Roman"/>
              </a:rPr>
            </a:br>
            <a:r>
              <a:rPr lang="en-US" sz="2800" b="1" dirty="0">
                <a:latin typeface="Matura MT Script Capitals" panose="03020802060602070202" pitchFamily="66" charset="0"/>
                <a:ea typeface="Times New Roman"/>
                <a:cs typeface="Times New Roman"/>
                <a:sym typeface="Times New Roman"/>
              </a:rPr>
              <a:t>Objectives</a:t>
            </a:r>
            <a:endParaRPr sz="2800" b="1" dirty="0">
              <a:latin typeface="Matura MT Script Capitals" panose="0302080206060207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1560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0" y="941806"/>
            <a:ext cx="9144000" cy="444966"/>
          </a:xfrm>
          <a:prstGeom prst="rect">
            <a:avLst/>
          </a:prstGeom>
        </p:spPr>
        <p:txBody>
          <a:bodyPr spcFirstLastPara="1" wrap="square" lIns="45675" tIns="45675" rIns="45675" bIns="45675" anchor="ctr" anchorCtr="0">
            <a:normAutofit fontScale="90000"/>
          </a:bodyPr>
          <a:lstStyle/>
          <a:p>
            <a:pPr marL="39370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ts val="2980"/>
            </a:pPr>
            <a:r>
              <a:rPr lang="en-US" sz="4400" b="1" dirty="0">
                <a:latin typeface="Matura MT Script Capitals" panose="03020802060602070202" pitchFamily="66" charset="0"/>
              </a:rPr>
              <a:t>Proposed Syste</a:t>
            </a:r>
            <a:r>
              <a:rPr lang="en-US" b="1" dirty="0">
                <a:latin typeface="Matura MT Script Capitals" panose="03020802060602070202" pitchFamily="66" charset="0"/>
              </a:rPr>
              <a:t>m</a:t>
            </a:r>
            <a:r>
              <a:rPr lang="en-US" sz="4400" b="1" dirty="0">
                <a:latin typeface="Matura MT Script Capitals" panose="03020802060602070202" pitchFamily="66" charset="0"/>
              </a:rPr>
              <a:t> Architecture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5A0ED9-2922-6C03-ED5C-5FB5EF6A6B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1026" name="Picture 2" descr="Fig 1: - Representation of model using Flow Diagram">
            <a:extLst>
              <a:ext uri="{FF2B5EF4-FFF2-40B4-BE49-F238E27FC236}">
                <a16:creationId xmlns:a16="http://schemas.microsoft.com/office/drawing/2014/main" id="{F0CA5F73-7FFA-A8B0-F8D1-42CC8C36C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770" y="1795770"/>
            <a:ext cx="5238750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1595</Words>
  <Application>Microsoft Office PowerPoint</Application>
  <PresentationFormat>On-screen Show (4:3)</PresentationFormat>
  <Paragraphs>211</Paragraphs>
  <Slides>27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Copperplate Gothic Bold</vt:lpstr>
      <vt:lpstr>Helvetica Neue</vt:lpstr>
      <vt:lpstr>Matura MT Script Capitals</vt:lpstr>
      <vt:lpstr>Times New Roman</vt:lpstr>
      <vt:lpstr>Wingdings</vt:lpstr>
      <vt:lpstr>Office Theme</vt:lpstr>
      <vt:lpstr>POTHOLE DETECTION WITH DISTANCE USING DEEP LEARNING</vt:lpstr>
      <vt:lpstr> Agenda </vt:lpstr>
      <vt:lpstr> Abstract</vt:lpstr>
      <vt:lpstr> Introduction</vt:lpstr>
      <vt:lpstr>Motivation</vt:lpstr>
      <vt:lpstr>PowerPoint Presentation</vt:lpstr>
      <vt:lpstr>        Findings of the survey /Challenges &amp; Limitations of the existing system  </vt:lpstr>
      <vt:lpstr> Objectives</vt:lpstr>
      <vt:lpstr>Proposed System Architecture</vt:lpstr>
      <vt:lpstr>Methodology /Algorithms</vt:lpstr>
      <vt:lpstr>Methodology /Algorithms</vt:lpstr>
      <vt:lpstr>Methodology /Algorithms</vt:lpstr>
      <vt:lpstr>Modules </vt:lpstr>
      <vt:lpstr>Modules </vt:lpstr>
      <vt:lpstr>Modules </vt:lpstr>
      <vt:lpstr>Experimental Set up</vt:lpstr>
      <vt:lpstr>Experimental Set up</vt:lpstr>
      <vt:lpstr>Experimental Set up</vt:lpstr>
      <vt:lpstr>Experimental Set up</vt:lpstr>
      <vt:lpstr>Results</vt:lpstr>
      <vt:lpstr>Results</vt:lpstr>
      <vt:lpstr>Results</vt:lpstr>
      <vt:lpstr>Results</vt:lpstr>
      <vt:lpstr>Results</vt:lpstr>
      <vt:lpstr>PowerPoint Presentation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&lt;&lt; Title of the Project&gt;&gt;</dc:title>
  <cp:lastModifiedBy>Chanakya Bugata</cp:lastModifiedBy>
  <cp:revision>10</cp:revision>
  <dcterms:modified xsi:type="dcterms:W3CDTF">2024-03-12T04:41:57Z</dcterms:modified>
</cp:coreProperties>
</file>